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cf86166c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1cf86166cd_0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cf86166cd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1cf86166cd_0_1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cf86166cd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1cf86166cd_0_1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dd6be3b8c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1dd6be3b8c_0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cf86166cd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1cf86166cd_0_1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cf86166cd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1cf86166cd_0_1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b9bc7197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1db9bc7197_0_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db9bc719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1db9bc7197_0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db9bc7197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1db9bc7197_0_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db9bc719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1db9bc7197_0_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cf86166cd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1cf86166cd_0_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cf86166cd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1cf86166cd_0_1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dd6be3b8c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1dd6be3b8c_0_1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dd6be3b8c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1dd6be3b8c_0_1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dd6be3b8c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1dd6be3b8c_0_1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dd6be3b8c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1dd6be3b8c_0_1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d6be3b8c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1dd6be3b8c_0_2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dd6be3b8c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1dd6be3b8c_0_2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dd6be3b8c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1dd6be3b8c_0_2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d6be3b8c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1dd6be3b8c_0_2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dd6be3b8c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1dd6be3b8c_0_2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cf86166cd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1cf86166cd_0_1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cf86166cd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1cf86166cd_0_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cf86166cd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1cf86166cd_0_1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cf86166cd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1cf86166cd_0_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封面样式一">
  <p:cSld name="封面样式一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18263" y="5718175"/>
            <a:ext cx="2160587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>
            <p:ph idx="2" type="pic"/>
          </p:nvPr>
        </p:nvSpPr>
        <p:spPr>
          <a:xfrm>
            <a:off x="0" y="0"/>
            <a:ext cx="9144000" cy="482969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594359" y="1338495"/>
            <a:ext cx="7377546" cy="930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594357" y="3638453"/>
            <a:ext cx="7352607" cy="54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样式一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163" y="3175"/>
            <a:ext cx="676275" cy="7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6713" y="5927725"/>
            <a:ext cx="1560512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628650" y="1147156"/>
            <a:ext cx="7886700" cy="543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628650" y="2061556"/>
            <a:ext cx="7886700" cy="3682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B81"/>
              </a:buClr>
              <a:buSzPts val="2800"/>
              <a:buNone/>
              <a:defRPr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  <a:defRPr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2000"/>
              <a:buNone/>
              <a:defRPr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1800"/>
              <a:buNone/>
              <a:defRPr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1800"/>
              <a:buNone/>
              <a:defRPr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buNone/>
              <a:defRPr sz="13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>
              <a:buNone/>
              <a:defRPr sz="13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>
              <a:buNone/>
              <a:defRPr sz="13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>
              <a:buNone/>
              <a:defRPr sz="13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>
              <a:buNone/>
              <a:defRPr sz="13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>
              <a:buNone/>
              <a:defRPr sz="13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>
              <a:buNone/>
              <a:defRPr sz="13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>
              <a:buNone/>
              <a:defRPr sz="13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分隔页样式一">
  <p:cSld name="分隔页样式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1587500"/>
            <a:ext cx="9144000" cy="3200400"/>
          </a:xfrm>
          <a:prstGeom prst="rect">
            <a:avLst/>
          </a:prstGeom>
          <a:solidFill>
            <a:srgbClr val="003B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16713" y="5927725"/>
            <a:ext cx="1560512" cy="4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63" y="3175"/>
            <a:ext cx="676275" cy="70008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1563227" y="2890148"/>
            <a:ext cx="5868352" cy="775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内容 表格">
  <p:cSld name="1_内容 表格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163" y="3175"/>
            <a:ext cx="676275" cy="7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6713" y="5927725"/>
            <a:ext cx="1560512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628650" y="1147156"/>
            <a:ext cx="7886700" cy="543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628650" y="2585258"/>
            <a:ext cx="3793721" cy="315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4363" y="1903844"/>
            <a:ext cx="793908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  <a:defRPr sz="24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2400"/>
              <a:buChar char="•"/>
              <a:defRPr>
                <a:solidFill>
                  <a:srgbClr val="003B8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2000"/>
              <a:buChar char="•"/>
              <a:defRPr>
                <a:solidFill>
                  <a:srgbClr val="003B8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1800"/>
              <a:buChar char="•"/>
              <a:defRPr>
                <a:solidFill>
                  <a:srgbClr val="003B8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1800"/>
              <a:buChar char="•"/>
              <a:defRPr>
                <a:solidFill>
                  <a:srgbClr val="003B8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/>
          <p:nvPr>
            <p:ph idx="3" type="pic"/>
          </p:nvPr>
        </p:nvSpPr>
        <p:spPr>
          <a:xfrm>
            <a:off x="4587875" y="2586038"/>
            <a:ext cx="3957638" cy="3157537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分隔页样式二">
  <p:cSld name="分隔页样式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1587500"/>
            <a:ext cx="9144000" cy="3200400"/>
          </a:xfrm>
          <a:prstGeom prst="rect">
            <a:avLst/>
          </a:prstGeom>
          <a:solidFill>
            <a:srgbClr val="016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16713" y="5927725"/>
            <a:ext cx="1560512" cy="4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63" y="3175"/>
            <a:ext cx="676275" cy="70008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type="title"/>
          </p:nvPr>
        </p:nvSpPr>
        <p:spPr>
          <a:xfrm>
            <a:off x="1563227" y="2890148"/>
            <a:ext cx="5868352" cy="775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样式二">
  <p:cSld name="内容样式二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163" y="3175"/>
            <a:ext cx="676275" cy="7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6713" y="5927725"/>
            <a:ext cx="1560512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1147156"/>
            <a:ext cx="7886700" cy="543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28650" y="2585258"/>
            <a:ext cx="7886700" cy="315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614363" y="1903844"/>
            <a:ext cx="793908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  <a:defRPr sz="24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2400"/>
              <a:buChar char="•"/>
              <a:defRPr>
                <a:solidFill>
                  <a:srgbClr val="003B8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2000"/>
              <a:buChar char="•"/>
              <a:defRPr>
                <a:solidFill>
                  <a:srgbClr val="003B8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1800"/>
              <a:buChar char="•"/>
              <a:defRPr>
                <a:solidFill>
                  <a:srgbClr val="003B8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1800"/>
              <a:buChar char="•"/>
              <a:defRPr>
                <a:solidFill>
                  <a:srgbClr val="003B8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 表格">
  <p:cSld name="内容 表格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163" y="3175"/>
            <a:ext cx="676275" cy="7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6713" y="5927725"/>
            <a:ext cx="1560512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>
            <p:ph type="title"/>
          </p:nvPr>
        </p:nvSpPr>
        <p:spPr>
          <a:xfrm>
            <a:off x="628650" y="1147156"/>
            <a:ext cx="7886700" cy="543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628650" y="2585258"/>
            <a:ext cx="3793721" cy="315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2" type="body"/>
          </p:nvPr>
        </p:nvSpPr>
        <p:spPr>
          <a:xfrm>
            <a:off x="614363" y="1903844"/>
            <a:ext cx="793908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  <a:defRPr sz="2400"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2400"/>
              <a:buChar char="•"/>
              <a:defRPr>
                <a:solidFill>
                  <a:srgbClr val="003B8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2000"/>
              <a:buChar char="•"/>
              <a:defRPr>
                <a:solidFill>
                  <a:srgbClr val="003B8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1800"/>
              <a:buChar char="•"/>
              <a:defRPr>
                <a:solidFill>
                  <a:srgbClr val="003B8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B81"/>
              </a:buClr>
              <a:buSzPts val="1800"/>
              <a:buChar char="•"/>
              <a:defRPr>
                <a:solidFill>
                  <a:srgbClr val="003B8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8"/>
          <p:cNvSpPr/>
          <p:nvPr>
            <p:ph idx="3" type="dgm"/>
          </p:nvPr>
        </p:nvSpPr>
        <p:spPr>
          <a:xfrm>
            <a:off x="5386647" y="3133898"/>
            <a:ext cx="2510444" cy="2136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>
              <a:buNone/>
              <a:defRPr sz="13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结束页">
  <p:cSld name="结束页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type="title"/>
          </p:nvPr>
        </p:nvSpPr>
        <p:spPr>
          <a:xfrm>
            <a:off x="628650" y="2335241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3B8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封面样式二">
  <p:cSld name="封面样式二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18263" y="5718175"/>
            <a:ext cx="2160587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/>
          <p:nvPr>
            <p:ph idx="2" type="pic"/>
          </p:nvPr>
        </p:nvSpPr>
        <p:spPr>
          <a:xfrm>
            <a:off x="0" y="0"/>
            <a:ext cx="9144000" cy="482969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type="ctrTitle"/>
          </p:nvPr>
        </p:nvSpPr>
        <p:spPr>
          <a:xfrm>
            <a:off x="594359" y="1338495"/>
            <a:ext cx="7377546" cy="930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subTitle"/>
          </p:nvPr>
        </p:nvSpPr>
        <p:spPr>
          <a:xfrm>
            <a:off x="594357" y="3638453"/>
            <a:ext cx="7352607" cy="54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791" l="0" r="0" t="14792"/>
          <a:stretch/>
        </p:blipFill>
        <p:spPr>
          <a:xfrm>
            <a:off x="0" y="0"/>
            <a:ext cx="91440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/>
          <p:nvPr/>
        </p:nvSpPr>
        <p:spPr>
          <a:xfrm>
            <a:off x="0" y="1143000"/>
            <a:ext cx="7972425" cy="2266950"/>
          </a:xfrm>
          <a:prstGeom prst="rect">
            <a:avLst/>
          </a:prstGeom>
          <a:solidFill>
            <a:srgbClr val="BDD7EE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/>
          <p:nvPr>
            <p:ph type="ctrTitle"/>
          </p:nvPr>
        </p:nvSpPr>
        <p:spPr>
          <a:xfrm>
            <a:off x="-1" y="1342206"/>
            <a:ext cx="7972425" cy="931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 Superpixel Algorithm for Pixel Art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0" y="2414587"/>
            <a:ext cx="7972424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Yuchen Song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90"/>
              </a:buClr>
              <a:buSzPct val="100000"/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2024.12.10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3B8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Superpixel generation 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9" name="Google Shape;149;p20"/>
          <p:cNvSpPr txBox="1"/>
          <p:nvPr>
            <p:ph idx="2" type="body"/>
          </p:nvPr>
        </p:nvSpPr>
        <p:spPr>
          <a:xfrm>
            <a:off x="614375" y="1903499"/>
            <a:ext cx="79392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Mean Shift (MS02)</a:t>
            </a:r>
            <a:r>
              <a:rPr baseline="30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[3]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- Mode-seeking in feature space.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- No direct control over size or compactness.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Quick Shift (QS08)</a:t>
            </a:r>
            <a:r>
              <a:rPr baseline="30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- Parzen density-based medoid shift.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- Computationally inefficient.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Watershed (WS91)</a:t>
            </a:r>
            <a:r>
              <a:rPr baseline="30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- Simulates water flow from local minima.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- Irregular, noncompact regions.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Limitations: High computational costs. Irregular regions.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3B8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614375" y="5996175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Comaniciu and P. Meer, “Mean Shift: A Robust Approach toward Feature Space Analysis,” IEEE Trans. Pattern Analysis and Machine Intelligence, vol. 24, no. 5, pp. 603-619, May 2002.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Vedaldi and S. Soatto, “Quick Shift and Kernel Methods for Mode Seeking,” Proc. European Conf. Computer Vision, 2008.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[5]L. Vincent and P. Soille, “Watersheds in Digital Spaces: An Efficient Algorithm Based on Immersion Simulations,” IEEE Trans. Pattern Analysis and Machine Intelligence, vol. 13, no. 6, pp. 583-598, June 1991.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Deep learning based Pixel Art Generation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8" name="Google Shape;158;p21"/>
          <p:cNvSpPr txBox="1"/>
          <p:nvPr>
            <p:ph idx="2" type="body"/>
          </p:nvPr>
        </p:nvSpPr>
        <p:spPr>
          <a:xfrm>
            <a:off x="586075" y="1809175"/>
            <a:ext cx="8769300" cy="4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1. Conditional GAN</a:t>
            </a:r>
            <a:r>
              <a:rPr baseline="30000" lang="en-US">
                <a:solidFill>
                  <a:schemeClr val="dk1"/>
                </a:solidFill>
              </a:rPr>
              <a:t>[6]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Translates character images between poses.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Streamlines sprite sheet creation for game development.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2. Pixel VQ-VAE</a:t>
            </a:r>
            <a:r>
              <a:rPr baseline="30000" lang="en-US">
                <a:solidFill>
                  <a:schemeClr val="dk1"/>
                </a:solidFill>
              </a:rPr>
              <a:t>[7]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Learns discrete latent pixel art representations.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Excels in embedding quality and downstream task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3. DeepAI Pixel Art Generator</a:t>
            </a:r>
            <a:r>
              <a:rPr baseline="30000" lang="en-US">
                <a:solidFill>
                  <a:schemeClr val="dk1"/>
                </a:solidFill>
              </a:rPr>
              <a:t>[8]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Converts images into pixel art using advanced algorithms.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- Accessible for non-expert users.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Limitation: Too </a:t>
            </a:r>
            <a:r>
              <a:rPr lang="en-US">
                <a:solidFill>
                  <a:schemeClr val="dk1"/>
                </a:solidFill>
              </a:rPr>
              <a:t>complicated</a:t>
            </a:r>
            <a:r>
              <a:rPr lang="en-US">
                <a:solidFill>
                  <a:schemeClr val="dk1"/>
                </a:solidFill>
              </a:rPr>
              <a:t> model. Require large training </a:t>
            </a:r>
            <a:r>
              <a:rPr lang="en-US">
                <a:solidFill>
                  <a:schemeClr val="dk1"/>
                </a:solidFill>
              </a:rPr>
              <a:t>dataset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28650" y="602445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F. Coutinho and L.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Chaimowicz, Generating pixel art character sprites using GANs,'' arXiv preprint arXiv:2208.06413, 2022.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A.~Saravanan and M.~Guzdial, ``Pixel VQ-VAEs for improved pixel art representation,'' arXiv preprint arXiv:2203.1213}, 2022.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DeepAI, ``Pixel Art Generator,'' DeepAI, 2024. [Online]. Available: https://deepai.org/machine-learning-model/pixel-art-generator. [Accessed: 10-Dec-2024].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1563688" y="2890838"/>
            <a:ext cx="58674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SLIC Algorithm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2" name="Google Shape;172;p23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SLIC</a:t>
            </a:r>
            <a:r>
              <a:rPr baseline="30000" lang="en-US">
                <a:solidFill>
                  <a:schemeClr val="dk1"/>
                </a:solidFill>
              </a:rPr>
              <a:t>[9]</a:t>
            </a:r>
            <a:r>
              <a:rPr lang="en-US">
                <a:solidFill>
                  <a:schemeClr val="dk1"/>
                </a:solidFill>
              </a:rPr>
              <a:t> (Simple Linear Iterative Clustering) is an efficient and popular algorithm for generating superpixels. It groups pixels into perceptually meaningful regions while maintaining image boundaries and reducing data complexity.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Basic idea: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Similar to K-Means Clustering, it iterates the process: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(1) Assign each pixel to the nearest c</a:t>
            </a:r>
            <a:r>
              <a:rPr lang="en-US">
                <a:solidFill>
                  <a:schemeClr val="dk1"/>
                </a:solidFill>
              </a:rPr>
              <a:t>luster center.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(2) Update the centroid.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28650" y="602445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R. Achanta, A. Shaji, K. Smith, A. Lucchi, P. Fua, and S. Süsstrunk, "SLIC superpixels compared to state-of-the-art superpixel methods," IEEE Transactions on Pattern Analysis and Machine Intelligence, vol. 34, no. 11, pp. 2274-2282, Nov. 2012.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Space Transformation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4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Effect: 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nsure perceptual uniformity and have better effect.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Measures: Converted input image from the RGB color space to the CIELAB (LAB)</a:t>
            </a:r>
            <a:r>
              <a:rPr baseline="30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space. You can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simply consider it as a transform of the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coordinates of the pixel value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4 is an example of the LAB space.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628650" y="609990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"Colorimetry - Part 4: CIE 1976 Lab* Colour Space," International Commission on Illumination (CIE), Standard CIE S 014-4/E:2007, 2007.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950" y="3011470"/>
            <a:ext cx="2352026" cy="22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6691950" y="5283325"/>
            <a:ext cx="235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4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975" y="3959289"/>
            <a:ext cx="2880250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Initialization of Cluster Centers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75" y="1826325"/>
            <a:ext cx="5907226" cy="19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350" y="2809875"/>
            <a:ext cx="1691125" cy="18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" y="3934725"/>
            <a:ext cx="5738800" cy="8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425" y="1382900"/>
            <a:ext cx="2078683" cy="18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6">
            <a:alphaModFix/>
          </a:blip>
          <a:srcRect b="2066" l="1487" r="71108" t="71401"/>
          <a:stretch/>
        </p:blipFill>
        <p:spPr>
          <a:xfrm>
            <a:off x="6860425" y="3184425"/>
            <a:ext cx="2078674" cy="17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6860425" y="4928625"/>
            <a:ext cx="21363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5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Centroids Visualization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</a:t>
            </a:r>
            <a:endParaRPr baseline="3000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628650" y="602445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"JD.com Jelly Article," JD.com, https://jelly.jd.com/article/60c88cad22bc900171d19fbd. Accessed: Dec. 11, 2024.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Distance Calculating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26"/>
          <p:cNvSpPr txBox="1"/>
          <p:nvPr>
            <p:ph idx="2" type="body"/>
          </p:nvPr>
        </p:nvSpPr>
        <p:spPr>
          <a:xfrm>
            <a:off x="614375" y="1903503"/>
            <a:ext cx="79392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The SLIC distance D composed of: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(1) Color difference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(2) Euclidean distance difference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3140600"/>
            <a:ext cx="5313650" cy="1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 rotWithShape="1">
          <a:blip r:embed="rId4">
            <a:alphaModFix/>
          </a:blip>
          <a:srcRect b="-4328" l="0" r="0" t="22341"/>
          <a:stretch/>
        </p:blipFill>
        <p:spPr>
          <a:xfrm>
            <a:off x="4622650" y="3950700"/>
            <a:ext cx="4068900" cy="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>
            <p:ph idx="2" type="body"/>
          </p:nvPr>
        </p:nvSpPr>
        <p:spPr>
          <a:xfrm>
            <a:off x="752350" y="4772073"/>
            <a:ext cx="79392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This is the way of calculating the distance</a:t>
            </a:r>
            <a:r>
              <a:rPr baseline="30000" lang="en-US">
                <a:solidFill>
                  <a:schemeClr val="dk1"/>
                </a:solidFill>
              </a:rPr>
              <a:t>[9]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/>
        </p:nvSpPr>
        <p:spPr>
          <a:xfrm>
            <a:off x="628650" y="602445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R. Achanta, A. Shaji, K. Smith, A. Lucchi, P. Fua, and S. Süsstrunk, "SLIC superpixels compared to state-of-the-art superpixel methods," IEEE Transactions on Pattern Analysis and Machine Intelligence, vol. 34, no. 11, pp. 2274-2282, Nov. 2012.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875" y="5184600"/>
            <a:ext cx="2608800" cy="8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Iterative Clustering and Connectivity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7" name="Google Shape;217;p27"/>
          <p:cNvSpPr txBox="1"/>
          <p:nvPr>
            <p:ph idx="2" type="body"/>
          </p:nvPr>
        </p:nvSpPr>
        <p:spPr>
          <a:xfrm>
            <a:off x="614375" y="1903500"/>
            <a:ext cx="55317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900">
                <a:solidFill>
                  <a:schemeClr val="dk1"/>
                </a:solidFill>
              </a:rPr>
              <a:t>Iterative Clustering:</a:t>
            </a:r>
            <a:r>
              <a:rPr lang="en-US" sz="1900">
                <a:solidFill>
                  <a:schemeClr val="dk1"/>
                </a:solidFill>
              </a:rPr>
              <a:t> (A process where pixel assignments to clusters are refined over multiple iterations)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Place cluster centers evenly across the image grid.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Assign pixels to the nearest cluster based on a combined distance metric.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Update cluster centers using the mean position and color of assigned pixels.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Reassign pixels based on the updated cluster centers.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Figure 7 (a, b) </a:t>
            </a:r>
            <a:r>
              <a:rPr baseline="30000" lang="en-US" sz="1900">
                <a:solidFill>
                  <a:schemeClr val="dk1"/>
                </a:solidFill>
              </a:rPr>
              <a:t>[9]</a:t>
            </a:r>
            <a:r>
              <a:rPr lang="en-US" sz="1900">
                <a:solidFill>
                  <a:schemeClr val="dk1"/>
                </a:solidFill>
              </a:rPr>
              <a:t> shows the difference between k-means update and SLIC update.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628650" y="602445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R. Achanta, A. Shaji, K. Smith, A. Lucchi, P. Fua, and S. Süsstrunk, "SLIC superpixels compared to state-of-the-art superpixel methods," IEEE Transactions on Pattern Analysis and Machine Intelligence, vol. 34, no. 11, pp. 2274-2282, Nov. 2012.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0" l="49318" r="0" t="0"/>
          <a:stretch/>
        </p:blipFill>
        <p:spPr>
          <a:xfrm>
            <a:off x="6683050" y="3586400"/>
            <a:ext cx="2151601" cy="191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0" l="0" r="49318" t="0"/>
          <a:stretch/>
        </p:blipFill>
        <p:spPr>
          <a:xfrm>
            <a:off x="6548450" y="1736275"/>
            <a:ext cx="2151603" cy="19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6683050" y="5503650"/>
            <a:ext cx="2151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Post-Processing for Pixel Art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8" name="Google Shape;228;p28"/>
          <p:cNvSpPr txBox="1"/>
          <p:nvPr>
            <p:ph idx="2" type="body"/>
          </p:nvPr>
        </p:nvSpPr>
        <p:spPr>
          <a:xfrm>
            <a:off x="614375" y="1903500"/>
            <a:ext cx="57885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Enforce connectivity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Assignment s</a:t>
            </a:r>
            <a:r>
              <a:rPr lang="en-US">
                <a:solidFill>
                  <a:schemeClr val="dk1"/>
                </a:solidFill>
              </a:rPr>
              <a:t>uperpixel color with average color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Fill superpixel block with assigned color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Figure 6 (1) is a example of the final superpixel boundary visualization.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Figure 7 is the pixel art after assigned average color of each block.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963" y="631850"/>
            <a:ext cx="2209675" cy="220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200" y="3229700"/>
            <a:ext cx="2109499" cy="21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6980350" y="2768575"/>
            <a:ext cx="2053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7.1</a:t>
            </a:r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6980350" y="5328675"/>
            <a:ext cx="2053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7.2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P</a:t>
            </a:r>
            <a:r>
              <a:rPr lang="en-US">
                <a:solidFill>
                  <a:schemeClr val="dk1"/>
                </a:solidFill>
              </a:rPr>
              <a:t>seudocode</a:t>
            </a:r>
            <a:r>
              <a:rPr lang="en-US">
                <a:solidFill>
                  <a:schemeClr val="dk1"/>
                </a:solidFill>
              </a:rPr>
              <a:t> Implementation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9" name="Google Shape;239;p29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t/>
            </a:r>
            <a:endParaRPr>
              <a:solidFill>
                <a:srgbClr val="003B81"/>
              </a:solidFill>
            </a:endParaRPr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b="27262" l="0" r="0" t="0"/>
          <a:stretch/>
        </p:blipFill>
        <p:spPr>
          <a:xfrm>
            <a:off x="199700" y="1690775"/>
            <a:ext cx="4567751" cy="49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3">
            <a:alphaModFix/>
          </a:blip>
          <a:srcRect b="0" l="0" r="0" t="72568"/>
          <a:stretch/>
        </p:blipFill>
        <p:spPr>
          <a:xfrm>
            <a:off x="4673350" y="1903499"/>
            <a:ext cx="4567751" cy="188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628650" y="1147763"/>
            <a:ext cx="7886700" cy="54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628650" y="2062163"/>
            <a:ext cx="7886700" cy="368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2A6E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Background and Motivation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750"/>
              </a:spcBef>
              <a:spcAft>
                <a:spcPts val="0"/>
              </a:spcAft>
              <a:buClr>
                <a:srgbClr val="032A6E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Related 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750"/>
              </a:spcBef>
              <a:spcAft>
                <a:spcPts val="0"/>
              </a:spcAft>
              <a:buClr>
                <a:srgbClr val="032A6E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Methodology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750"/>
              </a:spcBef>
              <a:spcAft>
                <a:spcPts val="0"/>
              </a:spcAft>
              <a:buClr>
                <a:srgbClr val="032A6E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Result and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750"/>
              </a:spcBef>
              <a:spcAft>
                <a:spcPts val="0"/>
              </a:spcAft>
              <a:buClr>
                <a:srgbClr val="032A6E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Conclusion and Future Work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B81"/>
              </a:buClr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1563688" y="2890838"/>
            <a:ext cx="58674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Results and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4" name="Google Shape;254;p31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The dataset used is a subset from Scenery Watermarks Dataset</a:t>
            </a:r>
            <a:r>
              <a:rPr baseline="30000" lang="en-US">
                <a:solidFill>
                  <a:schemeClr val="dk1"/>
                </a:solidFill>
              </a:rPr>
              <a:t>[11] </a:t>
            </a:r>
            <a:r>
              <a:rPr lang="en-US">
                <a:solidFill>
                  <a:schemeClr val="dk1"/>
                </a:solidFill>
              </a:rPr>
              <a:t> from Hugging Face. Images are 512*512 in size and with content of sceneries.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Figure 8, 9, 10 are images from dataset</a:t>
            </a:r>
            <a:r>
              <a:rPr baseline="30000" lang="en-US">
                <a:solidFill>
                  <a:schemeClr val="dk1"/>
                </a:solidFill>
              </a:rPr>
              <a:t>[11]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628650" y="602445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 Qwertyforce, "Scenery Watermarks Dataset," Hugging Face, 2024. [Online]. Available: https://huggingface.co/datasets/qwertyforce/scenery_watermarks. [Accessed: 11-Dec-2024].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700" y="3345950"/>
            <a:ext cx="2118775" cy="21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825" y="3345950"/>
            <a:ext cx="2118775" cy="21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3575" y="3345950"/>
            <a:ext cx="2118775" cy="2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903825" y="5338225"/>
            <a:ext cx="211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8</a:t>
            </a:r>
            <a:endParaRPr/>
          </a:p>
        </p:txBody>
      </p:sp>
      <p:sp>
        <p:nvSpPr>
          <p:cNvPr id="261" name="Google Shape;261;p31"/>
          <p:cNvSpPr txBox="1"/>
          <p:nvPr/>
        </p:nvSpPr>
        <p:spPr>
          <a:xfrm>
            <a:off x="3753688" y="5338225"/>
            <a:ext cx="211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9</a:t>
            </a: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6603575" y="5338225"/>
            <a:ext cx="211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10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Result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8" name="Google Shape;268;p32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This report primarily focuses on qualitative assessments due to scope constraints. Figure 11 is an example of the final effect of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SLIC </a:t>
            </a:r>
            <a:r>
              <a:rPr lang="en-US">
                <a:solidFill>
                  <a:schemeClr val="dk1"/>
                </a:solidFill>
              </a:rPr>
              <a:t>implementation</a:t>
            </a:r>
            <a:r>
              <a:rPr lang="en-US">
                <a:solidFill>
                  <a:schemeClr val="dk1"/>
                </a:solidFill>
              </a:rPr>
              <a:t> and post pixelize processing.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3018888"/>
            <a:ext cx="7329797" cy="2537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3512550" y="5384400"/>
            <a:ext cx="211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11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Comparison on parameter: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7" name="Google Shape;277;p33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To evaluate the performance of the SLIC algorithm, experiments were conducted on various images with different parameters, such as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Number of Superpixels (k)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Compactness Parameter (m)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Pixel Scale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3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Number of Superpixels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4" name="Google Shape;284;p34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The number of superpixels determines the segmentation granularity.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The smaller the number is, the less detail is kept of the original image.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3524525" y="5994200"/>
            <a:ext cx="211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12</a:t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3343550"/>
            <a:ext cx="7886701" cy="273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Compactness Parameter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35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According to paper</a:t>
            </a:r>
            <a:r>
              <a:rPr baseline="30000" lang="en-US">
                <a:solidFill>
                  <a:schemeClr val="dk1"/>
                </a:solidFill>
              </a:rPr>
              <a:t>[9]</a:t>
            </a:r>
            <a:r>
              <a:rPr lang="en-US">
                <a:solidFill>
                  <a:schemeClr val="dk1"/>
                </a:solidFill>
              </a:rPr>
              <a:t>, compactness controls the balance between color similarity and spatial proximity.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The smaller </a:t>
            </a:r>
            <a:r>
              <a:rPr lang="en-US">
                <a:solidFill>
                  <a:schemeClr val="dk1"/>
                </a:solidFill>
              </a:rPr>
              <a:t>compactness</a:t>
            </a:r>
            <a:r>
              <a:rPr lang="en-US">
                <a:solidFill>
                  <a:schemeClr val="dk1"/>
                </a:solidFill>
              </a:rPr>
              <a:t> is,  the more smoother the transfer between the superpixels.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3512550" y="5901600"/>
            <a:ext cx="211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13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3290629"/>
            <a:ext cx="7886701" cy="273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614375" y="6286475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R. Achanta, A. Shaji, K. Smith, A. Lucchi, P. Fua, and S. Süsstrunk, "SLIC superpixels compared to state-of-the-art superpixel methods," IEEE Transactions on Pattern Analysis and Machine Intelligence, vol. 34, no. 11, pp. 2274-2282, Nov. 2012.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Pixel Scale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3" name="Google Shape;303;p36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Pixel scale is the size of the unit pixel value of the superpixel.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Finer pixel scales enhance boundary precision but demand higher computational resources.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3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3524525" y="5815925"/>
            <a:ext cx="211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Figure 14</a:t>
            </a:r>
            <a:endParaRPr/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75" y="3153425"/>
            <a:ext cx="7939201" cy="274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1563688" y="2890838"/>
            <a:ext cx="58674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8" name="Google Shape;318;p38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SLIC Algorithm Performance: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Increasing </a:t>
            </a:r>
            <a:r>
              <a:rPr b="1" lang="en-US">
                <a:solidFill>
                  <a:schemeClr val="dk1"/>
                </a:solidFill>
              </a:rPr>
              <a:t>superpixel number</a:t>
            </a:r>
            <a:r>
              <a:rPr lang="en-US">
                <a:solidFill>
                  <a:schemeClr val="dk1"/>
                </a:solidFill>
              </a:rPr>
              <a:t> improves segmentation detail.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Higher </a:t>
            </a:r>
            <a:r>
              <a:rPr b="1" lang="en-US">
                <a:solidFill>
                  <a:schemeClr val="dk1"/>
                </a:solidFill>
              </a:rPr>
              <a:t>compactness</a:t>
            </a:r>
            <a:r>
              <a:rPr lang="en-US">
                <a:solidFill>
                  <a:schemeClr val="dk1"/>
                </a:solidFill>
              </a:rPr>
              <a:t> produces regular superpixel shapes, whereas lower adheres better to boundaries.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Finer </a:t>
            </a:r>
            <a:r>
              <a:rPr b="1" lang="en-US">
                <a:solidFill>
                  <a:schemeClr val="dk1"/>
                </a:solidFill>
              </a:rPr>
              <a:t>pixel scales</a:t>
            </a:r>
            <a:r>
              <a:rPr lang="en-US">
                <a:solidFill>
                  <a:schemeClr val="dk1"/>
                </a:solidFill>
              </a:rPr>
              <a:t> enhance boundary precision</a:t>
            </a:r>
            <a:r>
              <a:rPr lang="en-US">
                <a:solidFill>
                  <a:schemeClr val="dk1"/>
                </a:solidFill>
              </a:rPr>
              <a:t> but demand higher computational resources.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Future Work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5" name="Google Shape;325;p39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Develop adaptive mechanisms to automatically tune the parameters based on image characteristics, ensuring optimal performance across diverse datasets, not limiting to scenery.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dk1"/>
                </a:solidFill>
              </a:rPr>
              <a:t>Use a more </a:t>
            </a:r>
            <a:r>
              <a:rPr lang="en-US">
                <a:solidFill>
                  <a:schemeClr val="dk1"/>
                </a:solidFill>
              </a:rPr>
              <a:t>quantitative</a:t>
            </a:r>
            <a:r>
              <a:rPr lang="en-US">
                <a:solidFill>
                  <a:schemeClr val="dk1"/>
                </a:solidFill>
              </a:rPr>
              <a:t> method to evaluate the art effect of the generated pixel art rather than applying only qualitative </a:t>
            </a:r>
            <a:r>
              <a:rPr lang="en-US">
                <a:solidFill>
                  <a:schemeClr val="dk1"/>
                </a:solidFill>
              </a:rPr>
              <a:t>comments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6" name="Google Shape;326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1563688" y="2890838"/>
            <a:ext cx="58674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Background and 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1563688" y="2890838"/>
            <a:ext cx="58674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4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References: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8" name="Google Shape;338;p41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"Pixel Art." Wikipedia. Last modified November 27, 2024. https://en.wikipedia.org/wiki/Pixel_art.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"Pixel Art" Juejin. Last modified February  21, 2021. https://juejin.cn/post/7037122349048528927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D. Comaniciu and P. Meer, “Mean Shift: A Robust Approach toward Feature Space Analysis,” IEEE Trans. Pattern Analysis and Machine Intelligence, vol. 24, no. 5, pp. 603-619, May 2002.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A. Vedaldi and S. Soatto, “Quick Shift and Kernel Methods for Mode Seeking,” Proc. European Conf. Computer Vision, 2008.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[5]L. Vincent and P. Soille, “Watersheds in Digital Spaces: An Efficient Algorithm Based on Immersion Simulations,” IEEE Trans. Pattern Analysis and Machine Intelligence, vol. 13, no. 6, pp. 583-598, June 1991.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F. Coutinho and L. ''Chaimowicz, Generating pixel art character sprites using GANs,'' arXiv preprint arXiv:2208.06413, 2022.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A.~Saravanan and M.~Guzdial, ``Pixel VQ-VAEs for improved pixel art representation,'' arXiv preprint arXiv:2203.1213}, 2022.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DeepAI, ``Pixel Art Generator,'' DeepAI, 2024. [Online]. Available: https://deepai.org/machine-learning-model/pixel-art-generator. [Accessed: 10-Dec-2024].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R. Achanta, A. Shaji, K. Smith, A. Lucchi, P. Fua, and S. Süsstrunk, "SLIC superpixels compared to state-of-the-art superpixel methods," IEEE Transactions on Pattern Analysis and Machine Intelligence, vol. 34, no. 11, pp. 2274-2282, Nov. 2012.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"JD.com Jelly Article," JD.com, https://jelly.jd.com/article/60c88cad22bc900171d19fbd. Accessed: Dec. 11, 2024.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 Qwertyforce, "Scenery Watermarks Dataset," Hugging Face, 2024. [Online]. Available: https://huggingface.co/datasets/qwertyforce/scenery_watermarks. [Accessed: 11-Dec-2024].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628650" y="1147156"/>
            <a:ext cx="7886700" cy="543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Art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628650" y="1903844"/>
            <a:ext cx="3793721" cy="3840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art 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digital art form that uses individual pixels as its primary building blocks.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b="0" baseline="30000"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b="0" i="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art remains popular for its unique aesthetics, nostalgia, and capacity for storytelling through simplicity.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example of pixel art anime figure.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628650" y="609990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"Pixel Art." Wikipedia. Last modified November 27, 2024. https://en.wikipedia.org/wiki/Pixel_art.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"Pixel Art." Wikipedia. Last modified November 27, 2024. https://en.wikipedia.org/wiki/Pixel_art.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475" y="1731076"/>
            <a:ext cx="3793725" cy="37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4804475" y="5524825"/>
            <a:ext cx="3752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3B8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</a:t>
            </a:r>
            <a:endParaRPr sz="2400">
              <a:solidFill>
                <a:srgbClr val="003B8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628650" y="1147156"/>
            <a:ext cx="7886700" cy="543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of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Arts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628650" y="1903844"/>
            <a:ext cx="3793721" cy="3840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art is distinct from simple digital effects like blur filters in several ways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Deliberate Design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Sharpness and Detail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Palette Restrictions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Aesthetic Intent.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blur filters have similar effects, pixel art is more artistic and need more specific method.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628650" y="609990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"Pixel Art." Wikipedia. Last modified November 27, 2024. https://en.wikipedia.org/wiki/Pixel_art.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"Pixel Art" Juejin. Last modified February  21, 2021. https://juejin.cn/post/7037122349048528927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1983039"/>
            <a:ext cx="4416829" cy="21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4883500" y="4118496"/>
            <a:ext cx="3793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2</a:t>
            </a:r>
            <a:endParaRPr baseline="3000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contrast between mean filter (left) and pixel art processing (right)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Background on Creating Pixel Art 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9" name="Google Shape;119;p16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Currently, most pixel art creation methods are manual, relying heavily on the artist's expertise and a time-consuming process.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Each pixel must be deliberately placed and adjusted to achieve the desired composition, requiring not only a deep understanding of visual principles such as shading, color theory, and perspective but also a significant investment of time.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628650" y="1147763"/>
            <a:ext cx="7886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Background on </a:t>
            </a:r>
            <a:r>
              <a:rPr lang="en-US">
                <a:solidFill>
                  <a:schemeClr val="dk1"/>
                </a:solidFill>
              </a:rPr>
              <a:t>Superpixel Algorithm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6" name="Google Shape;126;p17"/>
          <p:cNvSpPr txBox="1"/>
          <p:nvPr>
            <p:ph idx="2" type="body"/>
          </p:nvPr>
        </p:nvSpPr>
        <p:spPr>
          <a:xfrm>
            <a:off x="614375" y="1903500"/>
            <a:ext cx="40161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b="1" lang="en-US">
                <a:solidFill>
                  <a:schemeClr val="dk1"/>
                </a:solidFill>
              </a:rPr>
              <a:t>Superpixels </a:t>
            </a:r>
            <a:r>
              <a:rPr b="1" lang="en-US">
                <a:solidFill>
                  <a:schemeClr val="dk1"/>
                </a:solidFill>
              </a:rPr>
              <a:t>Algorithms</a:t>
            </a:r>
            <a:r>
              <a:rPr lang="en-US">
                <a:solidFill>
                  <a:schemeClr val="dk1"/>
                </a:solidFill>
              </a:rPr>
              <a:t> are a powerful tool in image segmentation, which aims to group pixels into meaningful atomic regions for efficient processing and analysis.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Figure 3 is a illustration of the implementation of Superpixel </a:t>
            </a:r>
            <a:r>
              <a:rPr lang="en-US">
                <a:solidFill>
                  <a:schemeClr val="dk1"/>
                </a:solidFill>
              </a:rPr>
              <a:t>Algorithm</a:t>
            </a:r>
            <a:r>
              <a:rPr lang="en-US">
                <a:solidFill>
                  <a:schemeClr val="dk1"/>
                </a:solidFill>
              </a:rPr>
              <a:t> on image.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350" y="1903500"/>
            <a:ext cx="2545999" cy="37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628650" y="6099900"/>
            <a:ext cx="80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3B8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sz="1000">
                <a:solidFill>
                  <a:srgbClr val="003B8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"Image Segmentation." Wikipedia, last modified November 27, 2024, https://en.wikipedia.org/wiki/Image_segmentation.</a:t>
            </a:r>
            <a:endParaRPr sz="1000">
              <a:solidFill>
                <a:srgbClr val="003B8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5564350" y="5524825"/>
            <a:ext cx="2546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3B8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3</a:t>
            </a:r>
            <a:endParaRPr sz="2400">
              <a:solidFill>
                <a:srgbClr val="003B8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628650" y="1147763"/>
            <a:ext cx="7886700" cy="54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Motivation of this project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614375" y="1903505"/>
            <a:ext cx="7939200" cy="3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Since creating a pixel art is time consuming and requiring for the </a:t>
            </a:r>
            <a:r>
              <a:rPr lang="en-US">
                <a:solidFill>
                  <a:schemeClr val="dk1"/>
                </a:solidFill>
              </a:rPr>
              <a:t>creator</a:t>
            </a:r>
            <a:r>
              <a:rPr lang="en-US">
                <a:solidFill>
                  <a:schemeClr val="dk1"/>
                </a:solidFill>
              </a:rPr>
              <a:t>, my motivation is to create Pixel Art using digital image processing algorithms (Superpixel Algorithm) to reduce the time and </a:t>
            </a:r>
            <a:r>
              <a:rPr lang="en-US">
                <a:solidFill>
                  <a:schemeClr val="dk1"/>
                </a:solidFill>
              </a:rPr>
              <a:t>aesthetic</a:t>
            </a:r>
            <a:r>
              <a:rPr lang="en-US">
                <a:solidFill>
                  <a:schemeClr val="dk1"/>
                </a:solidFill>
              </a:rPr>
              <a:t> expertise in creating such art works.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B8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3B81"/>
                </a:solidFill>
              </a:rPr>
              <a:t>‹#›</a:t>
            </a:fld>
            <a:endParaRPr>
              <a:solidFill>
                <a:srgbClr val="003B8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1563688" y="2890838"/>
            <a:ext cx="58674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B81"/>
                </a:solidFill>
              </a:rPr>
              <a:t>8</a:t>
            </a:r>
            <a:endParaRPr>
              <a:solidFill>
                <a:srgbClr val="003B8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KU ppt 0815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